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7" r:id="rId5"/>
    <p:sldId id="263" r:id="rId6"/>
    <p:sldId id="286" r:id="rId7"/>
    <p:sldId id="284" r:id="rId8"/>
    <p:sldId id="947" r:id="rId9"/>
    <p:sldId id="950" r:id="rId10"/>
    <p:sldId id="931" r:id="rId11"/>
    <p:sldId id="932" r:id="rId12"/>
    <p:sldId id="293" r:id="rId13"/>
    <p:sldId id="933" r:id="rId14"/>
    <p:sldId id="296" r:id="rId15"/>
    <p:sldId id="297" r:id="rId16"/>
    <p:sldId id="952" r:id="rId17"/>
    <p:sldId id="953" r:id="rId18"/>
    <p:sldId id="948" r:id="rId19"/>
    <p:sldId id="9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D90A1-9569-4171-A879-190F0059C97D}" v="4" dt="2026-01-12T07:11:54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59A84-6C69-4F0C-999E-87139AA9F6D5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06728-906B-4C5E-A2CA-54329E854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35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argo-container-lot-906494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argo-container-lot-906494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https://www.pexels.com/photo/cargo-container-lot-906494/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3294-1E1B-47E3-A976-C34DB16206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3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https://www.pexels.com/photo/cargo-container-lot-906494/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3294-1E1B-47E3-A976-C34DB16206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98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4D61E-246D-7876-AB47-1E725E0F1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0ADE-14E9-71F2-06B7-020EE7E79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DA568-CAEB-4067-5A5F-393E1C7FA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2B2C0-BFA3-0B3A-004F-FFCA72386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3294-1E1B-47E3-A976-C34DB162060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C324-6E32-27B9-7624-BE03980E5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108E3F-5F4F-E4D7-9C05-1D575B169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866275-64ED-8B87-2B3E-3197340A3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CC3B8-AD11-1B5A-F02F-9D38A605A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3294-1E1B-47E3-A976-C34DB16206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48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1A19-693B-994A-A6CC-FCCD65529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9C8D9-A1FD-16C7-226F-51A13789D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3BA73-37E7-840B-39FF-3593E8FA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1991B-D4C1-F982-2824-2A73C614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11E7-3EF3-9703-E47E-B1FD6E05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66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C61-D057-F36F-854E-C9FD4783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0995-D089-0EC5-C793-939586F73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74EB-8B2A-E8C8-D0E3-C4EC89BD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3FF8-ECE1-44B5-17E9-2568C3A28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75C3-057D-A788-0EAD-11FB0EBA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826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107CC-33CA-CC04-001B-09ED2BFD2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4D9C5-E7D0-D87D-52D3-D4D4A448B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0D978-9B95-3EAE-439B-FB0A36DBF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A744E-9C55-2744-17B5-F3609799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0AD8-73A3-C966-47E9-D0F532B8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97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385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190875"/>
            <a:ext cx="12192000" cy="32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F991-4669-7884-B15D-83B09FBF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3CE7-882D-BC60-7C46-7D3A51CF0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D10CA-8660-5EB3-6486-01B88BF7B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9458C-8EFE-2F4C-99A3-E63F162D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B8F9-AC84-883B-DCCA-026CB239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98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AFB4-AD4C-8ADD-A1D0-53523259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9E256-ECAF-C082-1BAF-B1C188EE2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D2ECA-9809-DABE-903A-B32D7358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01838-F3C4-87BE-0FDE-6D0C916F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3419D-F8A8-2CA7-ACFF-B66A964E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66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E848-BAA9-8635-5E0B-F2E7B1BF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6C39-9798-9F6F-FFAB-2F48F40A0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FDCD3-FEC1-D600-B82B-0C261DBD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5E358-DC8D-5360-3E9C-6588E276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01BA5-7000-273E-EE4E-D187B3B9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2EDF8-3CD0-3946-17FF-605DBDE8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8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DD02-0320-468B-1CE5-AB3C5E9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50068-E4C9-0EE9-4DA8-D77AC98FA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02F9D-DF97-2C5A-58C3-878951135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BD708-1063-98CB-59CD-126CD3A73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35F68-9382-F8FD-A017-550612B2C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C30388-02C4-2C26-BB18-1C2F3419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65F524-4292-9392-1C96-35DB4CBD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E6C9D-74BA-13B3-F3BD-47506924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49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759A-5A9D-9F3F-FE47-F6F02DAC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DBF50-CE18-3B46-F788-09B7FD890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11872-D987-294B-F4EC-A826E835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CF72C-4204-93EA-7E75-0D1B5E4B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95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1286B-4B84-703A-D4BB-71A58952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01ED6-BEE3-75C1-75BE-1FA34EBD9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55F2-E5FE-4DBE-38C8-66F0F93C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18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E8CF-14AC-4F4F-281A-9214BFC0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A309C-5414-2168-DB0C-14F72CD79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C8889-2164-0F93-5A00-94DDBBDAA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AE913-7F01-B3E2-3CD7-FF3D3BA5D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8DCE-AA07-33E9-76B7-94D9E84D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6D922-D1F8-ED73-6D5B-743EAF37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02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A495-E90B-A344-55A8-184CED6E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21D9B-E7F8-7BF8-BDE7-91E96217F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C10BF-EA43-F9A0-F223-1961A46C7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561D7-929B-60ED-B2EA-DF00BC80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EE5F3-C00D-8B18-FCC0-78A4A1400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9B027-E92A-380F-42AC-97E5D366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67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ACD4AA-11C2-7363-677D-55999BC6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73033-A2BF-02FB-FAE8-9B5D9EFDA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E0CD5-82A1-3ECD-0B72-78F6A69A7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6363E-533F-409E-B10E-C9188A83537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68531-18CE-E9E2-225B-51C95758B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453E-5779-7207-B2E8-F1E841E78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56E1-8A74-4142-A67C-785F1CAA53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0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hyperlink" Target="../IIE%202023-24/NHCIIE%20Updates/NHCIIE%20Calendar%202023-24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F963A8-97C3-17E4-70B4-0897F23A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4" y="0"/>
            <a:ext cx="5578352" cy="6836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125347-7534-F0F2-81D4-E621B7E9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87" y="95611"/>
            <a:ext cx="5243208" cy="840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C50FF7-3F9D-250D-62DE-B354B55CEB4F}"/>
              </a:ext>
            </a:extLst>
          </p:cNvPr>
          <p:cNvSpPr txBox="1"/>
          <p:nvPr/>
        </p:nvSpPr>
        <p:spPr>
          <a:xfrm>
            <a:off x="6618650" y="4816425"/>
            <a:ext cx="5573350" cy="138430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400" b="1" dirty="0">
                <a:solidFill>
                  <a:srgbClr val="002060"/>
                </a:solidFill>
              </a:rPr>
              <a:t>Established in 2001</a:t>
            </a:r>
          </a:p>
          <a:p>
            <a:pPr algn="ctr">
              <a:defRPr/>
            </a:pPr>
            <a:r>
              <a:rPr lang="en-IN" sz="1400" b="1" dirty="0">
                <a:solidFill>
                  <a:srgbClr val="002060"/>
                </a:solidFill>
              </a:rPr>
              <a:t>Accorded Autonomous Status in 2015-16 </a:t>
            </a:r>
          </a:p>
          <a:p>
            <a:pPr algn="ctr">
              <a:defRPr/>
            </a:pPr>
            <a:r>
              <a:rPr lang="en-IN" sz="1400" b="1" dirty="0">
                <a:solidFill>
                  <a:srgbClr val="002060"/>
                </a:solidFill>
              </a:rPr>
              <a:t>151-200 band in NIRF 2023</a:t>
            </a:r>
          </a:p>
          <a:p>
            <a:pPr algn="ctr">
              <a:defRPr/>
            </a:pPr>
            <a:r>
              <a:rPr lang="en-IN" sz="1400" b="1" dirty="0">
                <a:solidFill>
                  <a:srgbClr val="002060"/>
                </a:solidFill>
              </a:rPr>
              <a:t>Accredited by NAAC with “A” Grade</a:t>
            </a:r>
          </a:p>
          <a:p>
            <a:pPr algn="ctr">
              <a:defRPr/>
            </a:pPr>
            <a:r>
              <a:rPr lang="en-IN" sz="1400" b="1" dirty="0">
                <a:solidFill>
                  <a:srgbClr val="002060"/>
                </a:solidFill>
              </a:rPr>
              <a:t>Accredited by NBA for all UG Programmes</a:t>
            </a:r>
          </a:p>
          <a:p>
            <a:pPr algn="ctr">
              <a:defRPr/>
            </a:pPr>
            <a:r>
              <a:rPr lang="en-IN" sz="1400" b="1" dirty="0">
                <a:solidFill>
                  <a:srgbClr val="002060"/>
                </a:solidFill>
              </a:rPr>
              <a:t>Accorded “2f” Status by UGC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15A24-0580-BC8E-500B-CFBBCE4E4655}"/>
              </a:ext>
            </a:extLst>
          </p:cNvPr>
          <p:cNvSpPr/>
          <p:nvPr/>
        </p:nvSpPr>
        <p:spPr>
          <a:xfrm>
            <a:off x="6381945" y="2086210"/>
            <a:ext cx="55733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Book Antiqua" pitchFamily="18" charset="0"/>
              </a:rPr>
              <a:t>New Horizon Council for Innovation Incubation and Entrepreneurship (NHCIIE)</a:t>
            </a:r>
            <a:endParaRPr lang="en-IN" sz="2800" b="1" dirty="0">
              <a:solidFill>
                <a:srgbClr val="002060"/>
              </a:solidFill>
              <a:latin typeface="Book Antiqua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35333-A654-7B7A-C957-1C3CE6E326B6}"/>
              </a:ext>
            </a:extLst>
          </p:cNvPr>
          <p:cNvSpPr txBox="1"/>
          <p:nvPr/>
        </p:nvSpPr>
        <p:spPr>
          <a:xfrm>
            <a:off x="5710136" y="936491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Autonomous Institution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(Permanently Affiliated to VTU)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CE5BA56A-9DB2-3B1C-FE46-899EE570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65E5-304E-425A-A9E4-461614216810}" type="datetime1">
              <a:rPr lang="en-IN" smtClean="0"/>
              <a:t>13-01-2026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97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463DB-1C97-C3A1-AFB0-993EF1715F18}"/>
              </a:ext>
            </a:extLst>
          </p:cNvPr>
          <p:cNvSpPr txBox="1"/>
          <p:nvPr/>
        </p:nvSpPr>
        <p:spPr>
          <a:xfrm>
            <a:off x="-3" y="1772563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AUTONOMOUS COLLEGE, Permanently Affiliated to VTU, Approved by AICTE &amp; UGC</a:t>
            </a:r>
          </a:p>
          <a:p>
            <a:pPr algn="ctr"/>
            <a:r>
              <a:rPr lang="en-IN" sz="1400" b="1" dirty="0"/>
              <a:t>Accredited by NBA and NAAC with ‘A’ Grade </a:t>
            </a:r>
          </a:p>
          <a:p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----------------------------------------------------------------------------------------------------------------------------------------------------------------------------------------</a:t>
            </a:r>
          </a:p>
          <a:p>
            <a:pPr algn="ctr"/>
            <a:r>
              <a:rPr lang="en-IN" sz="1200" b="1" dirty="0"/>
              <a:t>New Horizon Knowledge Park, Bellandur Main Road, Near Marathahalli, Bangalore – 560103, Karnataka, India</a:t>
            </a:r>
          </a:p>
        </p:txBody>
      </p:sp>
      <p:pic>
        <p:nvPicPr>
          <p:cNvPr id="1026" name="Picture 2" descr="Business Handshake Arrow | Great PowerPoint ClipArt for Presentations -  PresenterMedia.com">
            <a:extLst>
              <a:ext uri="{FF2B5EF4-FFF2-40B4-BE49-F238E27FC236}">
                <a16:creationId xmlns:a16="http://schemas.microsoft.com/office/drawing/2014/main" id="{EE7881C5-2923-A82D-4424-8B6B5E32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55" y="3319379"/>
            <a:ext cx="2144570" cy="201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1D623-1ACF-BBFB-14F0-A250797B3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52" y="423095"/>
            <a:ext cx="7966088" cy="129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A791F-1E10-FC1E-5352-21C78203F0AE}"/>
              </a:ext>
            </a:extLst>
          </p:cNvPr>
          <p:cNvSpPr txBox="1"/>
          <p:nvPr/>
        </p:nvSpPr>
        <p:spPr>
          <a:xfrm>
            <a:off x="0" y="6410403"/>
            <a:ext cx="12191997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Memorandum of Understanding Signing Ceremony      I     02.02.2024     l     Friday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008F-7D06-0C5D-468F-11AEF5BE3F8B}"/>
              </a:ext>
            </a:extLst>
          </p:cNvPr>
          <p:cNvSpPr txBox="1"/>
          <p:nvPr/>
        </p:nvSpPr>
        <p:spPr>
          <a:xfrm>
            <a:off x="1108202" y="5953400"/>
            <a:ext cx="287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CIN: U88900KA2023NPL178028</a:t>
            </a: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F3AE40-14A5-FF72-728A-2C99E7ACE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2" y="3213139"/>
            <a:ext cx="2677698" cy="2702208"/>
          </a:xfrm>
          <a:prstGeom prst="rect">
            <a:avLst/>
          </a:prstGeom>
        </p:spPr>
      </p:pic>
      <p:pic>
        <p:nvPicPr>
          <p:cNvPr id="2050" name="Picture 2" descr="gcpit #southkorea #internationaltrade #boardofdirectors #globalbusiness  #foreigninvestment #innovation #leadership #asiatrade | Santosh G">
            <a:extLst>
              <a:ext uri="{FF2B5EF4-FFF2-40B4-BE49-F238E27FC236}">
                <a16:creationId xmlns:a16="http://schemas.microsoft.com/office/drawing/2014/main" id="{0ECFDC97-15DB-4C34-88E2-49959218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950" y="3167950"/>
            <a:ext cx="2702208" cy="278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0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463DB-1C97-C3A1-AFB0-993EF1715F18}"/>
              </a:ext>
            </a:extLst>
          </p:cNvPr>
          <p:cNvSpPr txBox="1"/>
          <p:nvPr/>
        </p:nvSpPr>
        <p:spPr>
          <a:xfrm>
            <a:off x="-3" y="1031819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/>
              <a:t>AUTONOMOUS COLLEGE, Permanently Affiliated to VTU, Approved by AICTE &amp; UGC</a:t>
            </a:r>
          </a:p>
          <a:p>
            <a:pPr algn="ctr"/>
            <a:r>
              <a:rPr lang="en-IN" sz="2000" b="1" dirty="0"/>
              <a:t>Accredited by NBA and NAAC with ‘A’ Grade </a:t>
            </a:r>
          </a:p>
          <a:p>
            <a:pPr algn="ctr"/>
            <a:r>
              <a:rPr lang="en-IN" sz="2000" b="1" dirty="0"/>
              <a:t>----------------------------------------------------------------------------------------------------------------------------------------------------------</a:t>
            </a:r>
          </a:p>
          <a:p>
            <a:pPr algn="ctr"/>
            <a:r>
              <a:rPr lang="en-IN" sz="2000" b="1" dirty="0"/>
              <a:t>New Horizon Knowledge Park, Bellandur Main Road, Near Marathahalli, Bangalore – 560103, Karnataka, India</a:t>
            </a:r>
          </a:p>
        </p:txBody>
      </p:sp>
      <p:pic>
        <p:nvPicPr>
          <p:cNvPr id="1026" name="Picture 2" descr="Business Handshake Arrow | Great PowerPoint ClipArt for Presentations -  PresenterMedia.com">
            <a:extLst>
              <a:ext uri="{FF2B5EF4-FFF2-40B4-BE49-F238E27FC236}">
                <a16:creationId xmlns:a16="http://schemas.microsoft.com/office/drawing/2014/main" id="{EE7881C5-2923-A82D-4424-8B6B5E32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87" y="3004697"/>
            <a:ext cx="2524220" cy="23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1D623-1ACF-BBFB-14F0-A250797B3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20" y="203775"/>
            <a:ext cx="5094154" cy="826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A791F-1E10-FC1E-5352-21C78203F0AE}"/>
              </a:ext>
            </a:extLst>
          </p:cNvPr>
          <p:cNvSpPr txBox="1"/>
          <p:nvPr/>
        </p:nvSpPr>
        <p:spPr>
          <a:xfrm>
            <a:off x="-3" y="6309962"/>
            <a:ext cx="12192000" cy="523220"/>
          </a:xfrm>
          <a:prstGeom prst="rect">
            <a:avLst/>
          </a:prstGeom>
          <a:solidFill>
            <a:srgbClr val="F55D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0307B9"/>
                </a:solidFill>
              </a:rPr>
              <a:t>Letter of Intent Signing Ceremony I  06.06.2024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008F-7D06-0C5D-468F-11AEF5BE3F8B}"/>
              </a:ext>
            </a:extLst>
          </p:cNvPr>
          <p:cNvSpPr txBox="1"/>
          <p:nvPr/>
        </p:nvSpPr>
        <p:spPr>
          <a:xfrm>
            <a:off x="404735" y="5401705"/>
            <a:ext cx="416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CIN: U88900KA2023NPL178028</a:t>
            </a:r>
            <a:endParaRPr lang="en-IN" sz="3600" b="1" dirty="0">
              <a:solidFill>
                <a:srgbClr val="00206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F3AE40-14A5-FF72-728A-2C99E7ACE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42" y="3022265"/>
            <a:ext cx="2357852" cy="2379435"/>
          </a:xfrm>
          <a:prstGeom prst="rect">
            <a:avLst/>
          </a:prstGeom>
        </p:spPr>
      </p:pic>
      <p:pic>
        <p:nvPicPr>
          <p:cNvPr id="3076" name="Picture 4" descr="MathWorks Accelerator Program | Berytech">
            <a:extLst>
              <a:ext uri="{FF2B5EF4-FFF2-40B4-BE49-F238E27FC236}">
                <a16:creationId xmlns:a16="http://schemas.microsoft.com/office/drawing/2014/main" id="{A9DEEA86-930F-48FA-9BAD-77EA1CB7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34" y="2715768"/>
            <a:ext cx="3124789" cy="312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4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463DB-1C97-C3A1-AFB0-993EF1715F18}"/>
              </a:ext>
            </a:extLst>
          </p:cNvPr>
          <p:cNvSpPr txBox="1"/>
          <p:nvPr/>
        </p:nvSpPr>
        <p:spPr>
          <a:xfrm>
            <a:off x="-3" y="1772563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AUTONOMOUS COLLEGE, Permanently Affiliated to VTU, Approved by AICTE &amp; UGC</a:t>
            </a:r>
          </a:p>
          <a:p>
            <a:pPr algn="ctr"/>
            <a:r>
              <a:rPr lang="en-IN" sz="1400" b="1" dirty="0"/>
              <a:t>Accredited by NBA and NAAC with ‘A’ Grade </a:t>
            </a:r>
          </a:p>
          <a:p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----------------------------------------------------------------------------------------------------------------------------------------------------------------------------------------</a:t>
            </a:r>
          </a:p>
          <a:p>
            <a:pPr algn="ctr"/>
            <a:r>
              <a:rPr lang="en-IN" sz="1200" b="1" dirty="0"/>
              <a:t>New Horizon Knowledge Park, Bellandur Main Road, Near Marathahalli, Bangalore – 560103, Karnataka, India</a:t>
            </a:r>
          </a:p>
        </p:txBody>
      </p:sp>
      <p:pic>
        <p:nvPicPr>
          <p:cNvPr id="1026" name="Picture 2" descr="Business Handshake Arrow | Great PowerPoint ClipArt for Presentations -  PresenterMedia.com">
            <a:extLst>
              <a:ext uri="{FF2B5EF4-FFF2-40B4-BE49-F238E27FC236}">
                <a16:creationId xmlns:a16="http://schemas.microsoft.com/office/drawing/2014/main" id="{EE7881C5-2923-A82D-4424-8B6B5E32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55" y="3319379"/>
            <a:ext cx="2144570" cy="201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1D623-1ACF-BBFB-14F0-A250797B3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52" y="423095"/>
            <a:ext cx="7966088" cy="129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A791F-1E10-FC1E-5352-21C78203F0AE}"/>
              </a:ext>
            </a:extLst>
          </p:cNvPr>
          <p:cNvSpPr txBox="1"/>
          <p:nvPr/>
        </p:nvSpPr>
        <p:spPr>
          <a:xfrm>
            <a:off x="0" y="6410403"/>
            <a:ext cx="12191997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Memorandum of Understanding Signing Ceremony      I     08.06.2024     l     Saturday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008F-7D06-0C5D-468F-11AEF5BE3F8B}"/>
              </a:ext>
            </a:extLst>
          </p:cNvPr>
          <p:cNvSpPr txBox="1"/>
          <p:nvPr/>
        </p:nvSpPr>
        <p:spPr>
          <a:xfrm>
            <a:off x="1108202" y="5953400"/>
            <a:ext cx="287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CIN: U88900KA2023NPL178028</a:t>
            </a: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F3AE40-14A5-FF72-728A-2C99E7ACE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2" y="3213139"/>
            <a:ext cx="2677698" cy="2702208"/>
          </a:xfrm>
          <a:prstGeom prst="rect">
            <a:avLst/>
          </a:prstGeom>
        </p:spPr>
      </p:pic>
      <p:pic>
        <p:nvPicPr>
          <p:cNvPr id="4098" name="Picture 2" descr="Prasa IP | LinkedIn">
            <a:extLst>
              <a:ext uri="{FF2B5EF4-FFF2-40B4-BE49-F238E27FC236}">
                <a16:creationId xmlns:a16="http://schemas.microsoft.com/office/drawing/2014/main" id="{6CB21353-8C61-4D5F-AEF0-91CC80B2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52" y="3118104"/>
            <a:ext cx="3015998" cy="279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7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C2350-F02E-C845-7DAC-96ED51C1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3B0C0B-29DC-1F28-7983-EAC9DD2E376E}"/>
              </a:ext>
            </a:extLst>
          </p:cNvPr>
          <p:cNvSpPr txBox="1"/>
          <p:nvPr/>
        </p:nvSpPr>
        <p:spPr>
          <a:xfrm>
            <a:off x="-3" y="1772563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AUTONOMOUS COLLEGE, Permanently Affiliated to VTU, Approved by AICTE &amp; UGC</a:t>
            </a:r>
          </a:p>
          <a:p>
            <a:pPr algn="ctr"/>
            <a:r>
              <a:rPr lang="en-IN" sz="1400" b="1" dirty="0"/>
              <a:t>Accredited by NBA and NAAC with ‘A’ Grade </a:t>
            </a:r>
          </a:p>
          <a:p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----------------------------------------------------------------------------------------------------------------------------------------------------------------------------------------</a:t>
            </a:r>
          </a:p>
          <a:p>
            <a:pPr algn="ctr"/>
            <a:r>
              <a:rPr lang="en-IN" sz="1200" b="1" dirty="0"/>
              <a:t>New Horizon Knowledge Park, Bellandur Main Road, Near Marathahalli, Bangalore – 560103, Karnataka, India</a:t>
            </a:r>
          </a:p>
        </p:txBody>
      </p:sp>
      <p:pic>
        <p:nvPicPr>
          <p:cNvPr id="1026" name="Picture 2" descr="Business Handshake Arrow | Great PowerPoint ClipArt for Presentations -  PresenterMedia.com">
            <a:extLst>
              <a:ext uri="{FF2B5EF4-FFF2-40B4-BE49-F238E27FC236}">
                <a16:creationId xmlns:a16="http://schemas.microsoft.com/office/drawing/2014/main" id="{D4F587F9-23C1-F380-AC16-E3C5827E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55" y="3319379"/>
            <a:ext cx="2144570" cy="201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47029-6F6F-D337-F222-1D80879028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52" y="423095"/>
            <a:ext cx="7966088" cy="129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09EFE6-C5CC-C31C-48D2-1B41434B5AA0}"/>
              </a:ext>
            </a:extLst>
          </p:cNvPr>
          <p:cNvSpPr txBox="1"/>
          <p:nvPr/>
        </p:nvSpPr>
        <p:spPr>
          <a:xfrm>
            <a:off x="0" y="6410403"/>
            <a:ext cx="12191997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Memorandum of Understanding Signing Ceremony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C206A-4FD9-9980-3C96-FF0D63E708B1}"/>
              </a:ext>
            </a:extLst>
          </p:cNvPr>
          <p:cNvSpPr txBox="1"/>
          <p:nvPr/>
        </p:nvSpPr>
        <p:spPr>
          <a:xfrm>
            <a:off x="1118250" y="5682095"/>
            <a:ext cx="287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CIN: U88900KA2023NPL178028</a:t>
            </a: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38EE2B-5C2C-8381-53AB-EAF683F9F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2" y="2992082"/>
            <a:ext cx="2677698" cy="2702208"/>
          </a:xfrm>
          <a:prstGeom prst="rect">
            <a:avLst/>
          </a:prstGeom>
        </p:spPr>
      </p:pic>
      <p:pic>
        <p:nvPicPr>
          <p:cNvPr id="5122" name="Picture 2" descr="Achieve More with Us – Trusted Business Solutions Await">
            <a:extLst>
              <a:ext uri="{FF2B5EF4-FFF2-40B4-BE49-F238E27FC236}">
                <a16:creationId xmlns:a16="http://schemas.microsoft.com/office/drawing/2014/main" id="{D80B5D6B-13C7-4249-99BF-94B77212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24" y="3085648"/>
            <a:ext cx="3591926" cy="28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8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339D1-01E2-2AFB-A6AF-AB10C756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F70BDA-9EFC-0497-82E8-3E8265244F0B}"/>
              </a:ext>
            </a:extLst>
          </p:cNvPr>
          <p:cNvSpPr txBox="1"/>
          <p:nvPr/>
        </p:nvSpPr>
        <p:spPr>
          <a:xfrm>
            <a:off x="-3" y="1772563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AUTONOMOUS COLLEGE, Permanently Affiliated to VTU, Approved by AICTE &amp; UGC</a:t>
            </a:r>
          </a:p>
          <a:p>
            <a:pPr algn="ctr"/>
            <a:r>
              <a:rPr lang="en-IN" sz="1400" b="1" dirty="0"/>
              <a:t>Accredited by NBA and NAAC with ‘A’ Grade </a:t>
            </a:r>
          </a:p>
          <a:p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----------------------------------------------------------------------------------------------------------------------------------------------------------------------------------------</a:t>
            </a:r>
          </a:p>
          <a:p>
            <a:pPr algn="ctr"/>
            <a:r>
              <a:rPr lang="en-IN" sz="1200" b="1" dirty="0"/>
              <a:t>New Horizon Knowledge Park, Bellandur Main Road, Near Marathahalli, Bangalore – 560103, Karnataka, India</a:t>
            </a:r>
          </a:p>
        </p:txBody>
      </p:sp>
      <p:pic>
        <p:nvPicPr>
          <p:cNvPr id="1026" name="Picture 2" descr="Business Handshake Arrow | Great PowerPoint ClipArt for Presentations -  PresenterMedia.com">
            <a:extLst>
              <a:ext uri="{FF2B5EF4-FFF2-40B4-BE49-F238E27FC236}">
                <a16:creationId xmlns:a16="http://schemas.microsoft.com/office/drawing/2014/main" id="{1780F27D-0459-26A9-8764-9716DC7A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55" y="3319379"/>
            <a:ext cx="2144570" cy="201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B3BF2-129F-B062-D0B0-965F1A74A5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52" y="423095"/>
            <a:ext cx="7966088" cy="1293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E255F7-810E-3A74-CA52-3E1E83AD47DB}"/>
              </a:ext>
            </a:extLst>
          </p:cNvPr>
          <p:cNvSpPr txBox="1"/>
          <p:nvPr/>
        </p:nvSpPr>
        <p:spPr>
          <a:xfrm>
            <a:off x="0" y="6410403"/>
            <a:ext cx="12191997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Memorandum of Understanding Signing Ceremony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655FA-746B-462F-A974-508181B5F3E1}"/>
              </a:ext>
            </a:extLst>
          </p:cNvPr>
          <p:cNvSpPr txBox="1"/>
          <p:nvPr/>
        </p:nvSpPr>
        <p:spPr>
          <a:xfrm>
            <a:off x="1118250" y="5682095"/>
            <a:ext cx="287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CIN: U88900KA2023NPL178028</a:t>
            </a: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838A19-4E86-B7FA-5996-FCCADEA1D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2" y="2992082"/>
            <a:ext cx="2677698" cy="270220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84CF52-A9AC-55FB-B3C8-FC84097F1A64}"/>
              </a:ext>
            </a:extLst>
          </p:cNvPr>
          <p:cNvSpPr/>
          <p:nvPr/>
        </p:nvSpPr>
        <p:spPr>
          <a:xfrm>
            <a:off x="8464558" y="2992081"/>
            <a:ext cx="2677698" cy="2690013"/>
          </a:xfrm>
          <a:prstGeom prst="roundRect">
            <a:avLst/>
          </a:prstGeom>
          <a:solidFill>
            <a:srgbClr val="EAF6F6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64B4F-031C-DB54-225B-924262390CA7}"/>
              </a:ext>
            </a:extLst>
          </p:cNvPr>
          <p:cNvSpPr txBox="1"/>
          <p:nvPr/>
        </p:nvSpPr>
        <p:spPr>
          <a:xfrm>
            <a:off x="8654061" y="3799916"/>
            <a:ext cx="2298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0" dirty="0">
                <a:solidFill>
                  <a:srgbClr val="3A4268"/>
                </a:solidFill>
                <a:effectLst/>
                <a:latin typeface="Book Antiqua" panose="02040602050305030304" pitchFamily="18" charset="0"/>
              </a:rPr>
              <a:t>ELYSIAN MOTORSPORTS PRIVATE LIMITED</a:t>
            </a:r>
            <a:endParaRPr lang="en-IN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4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C3AA7-A555-5C09-2224-64798773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76201"/>
            <a:ext cx="1171575" cy="101694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008054-8A7D-54F5-FE8C-A2DE9D26C7AF}"/>
              </a:ext>
            </a:extLst>
          </p:cNvPr>
          <p:cNvCxnSpPr/>
          <p:nvPr/>
        </p:nvCxnSpPr>
        <p:spPr>
          <a:xfrm>
            <a:off x="1647825" y="1104900"/>
            <a:ext cx="1026795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CBDFC76-A625-C1B9-DA19-811B861D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030222-9D03-4178-B733-1BB6063A54DE}" type="datetime1">
              <a:rPr lang="en-IN" smtClean="0"/>
              <a:pPr/>
              <a:t>13-01-2026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2C898DD-8AE1-77E2-B657-D2003D751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New Horizon College of Engineering</a:t>
            </a:r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8C7E17-B1D8-9AA6-5752-2ECFF0ED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940A5A-3FEF-4FC1-9F0A-D77A2A74FA35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0A562-5295-E67C-BF30-CBECBA8B6599}"/>
              </a:ext>
            </a:extLst>
          </p:cNvPr>
          <p:cNvSpPr txBox="1"/>
          <p:nvPr/>
        </p:nvSpPr>
        <p:spPr>
          <a:xfrm>
            <a:off x="1647825" y="381467"/>
            <a:ext cx="9714519" cy="50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New Horizon Council for Innovation Incubation and Entrepreneurship (NHCIIE)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5A69C-959A-029B-26CD-9F0003FF9488}"/>
              </a:ext>
            </a:extLst>
          </p:cNvPr>
          <p:cNvSpPr txBox="1"/>
          <p:nvPr/>
        </p:nvSpPr>
        <p:spPr>
          <a:xfrm>
            <a:off x="666750" y="1186707"/>
            <a:ext cx="11394186" cy="3614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N" sz="1400" b="1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KEY-HIGHLIGHTS:</a:t>
            </a:r>
            <a:endParaRPr lang="en-US" sz="1400" dirty="0">
              <a:latin typeface="Book Antiqua" panose="02040602050305030304" pitchFamily="18" charset="0"/>
              <a:ea typeface="Times New Roman"/>
              <a:cs typeface="Times New Roman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/>
              <a:buChar char=""/>
              <a:tabLst/>
              <a:defRPr/>
            </a:pPr>
            <a:r>
              <a:rPr lang="en-IN" sz="1400" b="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Incubated </a:t>
            </a:r>
            <a:r>
              <a:rPr lang="en-IN" sz="1400" b="1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10 </a:t>
            </a:r>
            <a:r>
              <a:rPr lang="en-IN" sz="1400" b="1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Student Startups</a:t>
            </a:r>
            <a:endParaRPr lang="en-IN" sz="1400" dirty="0">
              <a:solidFill>
                <a:schemeClr val="tx1"/>
              </a:solidFill>
              <a:latin typeface="Book Antiqua" panose="02040602050305030304" pitchFamily="18" charset="0"/>
              <a:ea typeface="Times New Roman"/>
              <a:cs typeface="Times New Roman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/>
              <a:buChar char=""/>
              <a:tabLst/>
              <a:defRPr/>
            </a:pPr>
            <a:r>
              <a:rPr lang="en-IN" sz="1400" b="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Incubated </a:t>
            </a:r>
            <a:r>
              <a:rPr lang="en-IN" sz="1400" b="1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02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IN" sz="1400" dirty="0">
                <a:solidFill>
                  <a:srgbClr val="0F07B5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Corporate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startups, namely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Cientra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TechSolution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Pvt.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Ltd. and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YellowStone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EV Power </a:t>
            </a:r>
            <a:r>
              <a:rPr lang="en-IN" sz="1400" dirty="0" err="1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Pvt.</a:t>
            </a:r>
            <a:r>
              <a:rPr lang="en-IN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Ltd.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/>
              <a:buChar char=""/>
            </a:pPr>
            <a:r>
              <a:rPr lang="en-US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I&amp;E Collaborations: 1. </a:t>
            </a:r>
            <a:r>
              <a:rPr lang="en-US" sz="1400" dirty="0" err="1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Cientra</a:t>
            </a:r>
            <a:r>
              <a:rPr lang="en-US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, 2. Honeywell, 3. CII-Young Indians, 4. </a:t>
            </a:r>
            <a:r>
              <a:rPr lang="en-US" sz="1400" dirty="0" err="1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StemX</a:t>
            </a:r>
            <a:r>
              <a:rPr lang="en-US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, 5. </a:t>
            </a:r>
            <a:r>
              <a:rPr lang="en-US" sz="1400" dirty="0" err="1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Softkitchen</a:t>
            </a:r>
            <a:r>
              <a:rPr lang="en-US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Interio</a:t>
            </a:r>
            <a:r>
              <a:rPr lang="en-US" sz="1400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.</a:t>
            </a:r>
            <a:endParaRPr lang="en-US" sz="1400" dirty="0">
              <a:solidFill>
                <a:schemeClr val="tx1"/>
              </a:solidFill>
              <a:latin typeface="Book Antiqua" panose="02040602050305030304" pitchFamily="18" charset="0"/>
              <a:ea typeface="Calibri"/>
              <a:cs typeface="Times New Roman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/>
              <a:buChar char=""/>
            </a:pPr>
            <a:r>
              <a:rPr lang="en-US" sz="1400" b="1" dirty="0">
                <a:solidFill>
                  <a:schemeClr val="tx1"/>
                </a:solidFill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30 ideas shortlisted to MSME Idea hackathon 5.0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/>
              <a:buChar char=""/>
            </a:pPr>
            <a:r>
              <a:rPr lang="en-US" sz="1400" b="1" dirty="0">
                <a:solidFill>
                  <a:schemeClr val="tx1"/>
                </a:solidFill>
                <a:latin typeface="Book Antiqua" panose="02040602050305030304" pitchFamily="18" charset="0"/>
                <a:ea typeface="Calibri"/>
                <a:cs typeface="Times New Roman" pitchFamily="18" charset="0"/>
              </a:rPr>
              <a:t>No. of Startup Ideas Registered at NHCIIE = 37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solidFill>
                  <a:schemeClr val="tx1"/>
                </a:solidFill>
                <a:latin typeface="Book Antiqua" panose="02040602050305030304" pitchFamily="18" charset="0"/>
                <a:ea typeface="Calibri"/>
                <a:cs typeface="Times New Roman" pitchFamily="18" charset="0"/>
              </a:rPr>
              <a:t>       (33 NHCE Student Teams, 01 NHPS Student, 01 NHG Student, 01 NHCK Student Team,01 NHCM Student</a:t>
            </a:r>
            <a:r>
              <a:rPr lang="en-US" sz="1400" b="1" dirty="0">
                <a:latin typeface="Book Antiqua" panose="02040602050305030304" pitchFamily="18" charset="0"/>
                <a:ea typeface="Calibri"/>
                <a:cs typeface="Times New Roman" pitchFamily="18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Received 10 lakhs worth </a:t>
            </a:r>
            <a:r>
              <a:rPr lang="en-US" sz="140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MATLAB License </a:t>
            </a:r>
            <a:r>
              <a:rPr lang="en-US" sz="1400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from </a:t>
            </a:r>
            <a:r>
              <a:rPr lang="en-US" sz="140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MathWorks </a:t>
            </a:r>
            <a:r>
              <a:rPr lang="en-US" sz="1400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under </a:t>
            </a:r>
            <a:r>
              <a:rPr lang="en-US" sz="140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MathWorks</a:t>
            </a:r>
            <a:r>
              <a:rPr lang="en-US" sz="1400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Startup Program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400" b="1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278</a:t>
            </a:r>
            <a:r>
              <a:rPr lang="en-US" sz="1400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student teams(1500 Student) participated in the </a:t>
            </a:r>
            <a:r>
              <a:rPr lang="en-US" sz="1400" b="1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Internal Hackathon for SIH– 2025 </a:t>
            </a:r>
            <a:r>
              <a:rPr lang="en-US" sz="1400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held dt. 13th Sept 2025.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400" b="1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11</a:t>
            </a:r>
            <a:r>
              <a:rPr lang="en-US" sz="1400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1400" dirty="0">
                <a:latin typeface="Book Antiqua" panose="02040602050305030304" pitchFamily="18" charset="0"/>
                <a:ea typeface="Times New Roman"/>
                <a:cs typeface="Times New Roman" pitchFamily="18" charset="0"/>
                <a:hlinkClick r:id="rId4" action="ppaction://hlinkfile"/>
              </a:rPr>
              <a:t>Innovation and Entrepreneurship Activities </a:t>
            </a:r>
            <a:r>
              <a:rPr lang="en-US" sz="1400" dirty="0">
                <a:latin typeface="Book Antiqua" panose="02040602050305030304" pitchFamily="18" charset="0"/>
                <a:ea typeface="Times New Roman"/>
                <a:cs typeface="Times New Roman" pitchFamily="18" charset="0"/>
              </a:rPr>
              <a:t>conducted as Self-driven Activities for NHCE students and faculty members.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US" sz="1400" b="1" dirty="0">
              <a:solidFill>
                <a:schemeClr val="tx1"/>
              </a:solidFill>
              <a:latin typeface="Book Antiqua" panose="02040602050305030304" pitchFamily="18" charset="0"/>
              <a:ea typeface="Calibri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51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FA55-9C23-BFD3-E19F-E86756525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6C3C5-41DA-AC6C-F50C-5D73BB99E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76201"/>
            <a:ext cx="1171575" cy="101694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53C2B-F17E-6ED8-CA57-4C60A6BCDFAC}"/>
              </a:ext>
            </a:extLst>
          </p:cNvPr>
          <p:cNvCxnSpPr/>
          <p:nvPr/>
        </p:nvCxnSpPr>
        <p:spPr>
          <a:xfrm>
            <a:off x="1647825" y="1104900"/>
            <a:ext cx="1026795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14B96C-A822-6211-5556-3CC51906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030222-9D03-4178-B733-1BB6063A54DE}" type="datetime1">
              <a:rPr lang="en-IN" smtClean="0"/>
              <a:pPr/>
              <a:t>13-01-2026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4DC8D43-B191-B88E-739F-4874E89E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New Horizon College of Engineering</a:t>
            </a:r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85E4F0-94D9-B987-D8E5-47849BEE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940A5A-3FEF-4FC1-9F0A-D77A2A74FA35}" type="slidenum">
              <a:rPr lang="en-IN" smtClean="0"/>
              <a:pPr/>
              <a:t>16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15235-7D54-B911-C67E-5F3D3D48D347}"/>
              </a:ext>
            </a:extLst>
          </p:cNvPr>
          <p:cNvSpPr txBox="1"/>
          <p:nvPr/>
        </p:nvSpPr>
        <p:spPr>
          <a:xfrm>
            <a:off x="1647825" y="381467"/>
            <a:ext cx="9714519" cy="50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New Horizon Council for Innovation Incubation and Entrepreneurship (NHCIIE)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78D2C-CD23-5665-1ACF-ACF9D84C1D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1781" y="1684356"/>
            <a:ext cx="5738819" cy="36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2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81DDF5E-BFA8-4C1C-8F83-4807564E60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90875"/>
            <a:ext cx="12192000" cy="32004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5DBF9-119F-4411-82C2-656916CC28FF}"/>
              </a:ext>
            </a:extLst>
          </p:cNvPr>
          <p:cNvSpPr/>
          <p:nvPr/>
        </p:nvSpPr>
        <p:spPr>
          <a:xfrm>
            <a:off x="11572" y="3168341"/>
            <a:ext cx="12188952" cy="3472684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26670" lvl="0" indent="-342900" algn="just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500" b="1" dirty="0">
                <a:solidFill>
                  <a:schemeClr val="bg1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be committed towards facilitating entrepreneurship development by providing knowledge, mentoring, financial, technical, and non- technical and networking support to groom the pre-incubates, start-ups, first-generation entrepreneurs.</a:t>
            </a:r>
            <a:endParaRPr lang="en-IN" sz="1500" b="1" dirty="0">
              <a:solidFill>
                <a:schemeClr val="bg1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500" b="1" dirty="0">
                <a:solidFill>
                  <a:schemeClr val="bg1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strengthen the IIC in terms of students’ and teachers’ memberships, by motivating them through curricular component, promotional seminars and enthusing events.</a:t>
            </a:r>
            <a:endParaRPr lang="en-IN" sz="1500" b="1" dirty="0">
              <a:solidFill>
                <a:schemeClr val="bg1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500" b="1" dirty="0">
                <a:solidFill>
                  <a:schemeClr val="bg1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organize the MIC mandated annual series of events and activities such as Idea-Competition, B-Plan Competitions, Start-up fest, Hackathons, etc.</a:t>
            </a:r>
            <a:endParaRPr lang="en-IN" sz="1500" b="1" dirty="0">
              <a:solidFill>
                <a:schemeClr val="bg1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500" b="1" dirty="0">
                <a:solidFill>
                  <a:schemeClr val="bg1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establish and leverage the network of mentors, </a:t>
            </a:r>
            <a:r>
              <a:rPr lang="en-US" sz="1500" b="1" dirty="0" err="1">
                <a:solidFill>
                  <a:schemeClr val="bg1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techpreneurs</a:t>
            </a:r>
            <a:r>
              <a:rPr lang="en-US" sz="1500" b="1" dirty="0">
                <a:solidFill>
                  <a:schemeClr val="bg1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 investors, facilitators for the benefit of stakeholders of IIC.</a:t>
            </a:r>
            <a:endParaRPr lang="en-IN" sz="1500" b="1" dirty="0">
              <a:solidFill>
                <a:schemeClr val="bg1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500" b="1" dirty="0">
                <a:solidFill>
                  <a:schemeClr val="bg1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analyze, demonstrate and reward the success and failure stories of class of IIC-evolved entrepreneurs.</a:t>
            </a:r>
            <a:endParaRPr lang="en-IN" sz="1500" b="1" dirty="0">
              <a:solidFill>
                <a:schemeClr val="bg1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500" b="1" dirty="0">
                <a:solidFill>
                  <a:schemeClr val="bg1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promote integration of innovation and entrepreneurship into the curriculum to bring in attitudinal shift in faculty, students and staff.</a:t>
            </a:r>
            <a:endParaRPr lang="en-IN" sz="1500" b="1" dirty="0">
              <a:solidFill>
                <a:schemeClr val="bg1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ED034B-1B0B-408A-92CC-143AE3E7A853}"/>
              </a:ext>
            </a:extLst>
          </p:cNvPr>
          <p:cNvSpPr/>
          <p:nvPr/>
        </p:nvSpPr>
        <p:spPr>
          <a:xfrm>
            <a:off x="-1" y="3109483"/>
            <a:ext cx="12188952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EF6A6-A719-4BDD-825A-F037443F0B59}"/>
              </a:ext>
            </a:extLst>
          </p:cNvPr>
          <p:cNvSpPr txBox="1"/>
          <p:nvPr/>
        </p:nvSpPr>
        <p:spPr>
          <a:xfrm>
            <a:off x="2955152" y="438814"/>
            <a:ext cx="6055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VISION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3B5C5EA-75FE-403E-AB00-BE3EF1348AAA}"/>
              </a:ext>
            </a:extLst>
          </p:cNvPr>
          <p:cNvSpPr txBox="1">
            <a:spLocks/>
          </p:cNvSpPr>
          <p:nvPr/>
        </p:nvSpPr>
        <p:spPr>
          <a:xfrm>
            <a:off x="1011624" y="1248951"/>
            <a:ext cx="10623328" cy="9689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5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create an entrepreneurial ecosystem among student, faculties management and staff, and propagate required support to stabilize real venture.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9445E-54F1-44E5-FA2F-57EE2F35A0DF}"/>
              </a:ext>
            </a:extLst>
          </p:cNvPr>
          <p:cNvSpPr txBox="1"/>
          <p:nvPr/>
        </p:nvSpPr>
        <p:spPr>
          <a:xfrm>
            <a:off x="3066572" y="2328775"/>
            <a:ext cx="6055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MISSION</a:t>
            </a:r>
          </a:p>
        </p:txBody>
      </p:sp>
    </p:spTree>
    <p:extLst>
      <p:ext uri="{BB962C8B-B14F-4D97-AF65-F5344CB8AC3E}">
        <p14:creationId xmlns:p14="http://schemas.microsoft.com/office/powerpoint/2010/main" val="244843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81DDF5E-BFA8-4C1C-8F83-4807564E60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90875"/>
            <a:ext cx="12192000" cy="32004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5DBF9-119F-4411-82C2-656916CC28FF}"/>
              </a:ext>
            </a:extLst>
          </p:cNvPr>
          <p:cNvSpPr/>
          <p:nvPr/>
        </p:nvSpPr>
        <p:spPr>
          <a:xfrm>
            <a:off x="11572" y="3168341"/>
            <a:ext cx="12188952" cy="3472684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26670" lvl="0" indent="-342900" algn="just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IN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ED034B-1B0B-408A-92CC-143AE3E7A853}"/>
              </a:ext>
            </a:extLst>
          </p:cNvPr>
          <p:cNvSpPr/>
          <p:nvPr/>
        </p:nvSpPr>
        <p:spPr>
          <a:xfrm>
            <a:off x="-1" y="3109483"/>
            <a:ext cx="12188952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EF6A6-A719-4BDD-825A-F037443F0B59}"/>
              </a:ext>
            </a:extLst>
          </p:cNvPr>
          <p:cNvSpPr txBox="1"/>
          <p:nvPr/>
        </p:nvSpPr>
        <p:spPr>
          <a:xfrm>
            <a:off x="3078145" y="160681"/>
            <a:ext cx="605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OBJECTIVES OF NHCIIE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0C6C9-F3DA-0FF2-AFF1-A6103682F109}"/>
              </a:ext>
            </a:extLst>
          </p:cNvPr>
          <p:cNvSpPr txBox="1"/>
          <p:nvPr/>
        </p:nvSpPr>
        <p:spPr>
          <a:xfrm>
            <a:off x="630620" y="629633"/>
            <a:ext cx="11214538" cy="5299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2667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inculcate entrepreneurship among students, alumni and faculty members.</a:t>
            </a:r>
            <a:endParaRPr lang="en-IN" b="1" dirty="0">
              <a:solidFill>
                <a:schemeClr val="accent5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create start-up ecosystem and align with policy initiatives of Make in India and Start-up India in our country.</a:t>
            </a:r>
          </a:p>
          <a:p>
            <a:pPr marL="342900" marR="2667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set up incubator facilities, and aid related to enhancing knowledge, mentoring, legal, financial, technological, intellectual property related to cost-effective infrastructural support and value- added services.</a:t>
            </a:r>
          </a:p>
          <a:p>
            <a:pPr marL="342900" marR="2667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4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foster the collaboration between student and faculties.</a:t>
            </a:r>
            <a:endParaRPr lang="en-IN" sz="2000" b="1" dirty="0">
              <a:solidFill>
                <a:schemeClr val="accent4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4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Speedy conversion of practice venture into real venture and commercializing the same.</a:t>
            </a:r>
            <a:endParaRPr lang="en-IN" sz="2000" b="1" dirty="0">
              <a:solidFill>
                <a:schemeClr val="accent4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4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suggest strategic alliances with government, industry and financial institution.</a:t>
            </a:r>
            <a:endParaRPr lang="en-IN" sz="2000" b="1" dirty="0">
              <a:solidFill>
                <a:schemeClr val="accent4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4"/>
                </a:solidFill>
                <a:latin typeface="Book Antiqua" panose="020406020503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 have a single start up policy for NHCE, under the umbrella of New Horizon Council for Innovation, Incubation, and Entrepreneurship (NHCIIE).</a:t>
            </a:r>
            <a:endParaRPr lang="en-IN" sz="2000" b="1" dirty="0">
              <a:solidFill>
                <a:schemeClr val="accent4"/>
              </a:solidFill>
              <a:latin typeface="Book Antiqua" panose="020406020503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2667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5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20FB2D3-2AD5-4A0E-B8B8-6E67B63324B7}"/>
              </a:ext>
            </a:extLst>
          </p:cNvPr>
          <p:cNvSpPr/>
          <p:nvPr/>
        </p:nvSpPr>
        <p:spPr>
          <a:xfrm>
            <a:off x="6096000" y="6772589"/>
            <a:ext cx="6096001" cy="105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84E381-B1BB-41CC-B32A-817D159CDA46}"/>
              </a:ext>
            </a:extLst>
          </p:cNvPr>
          <p:cNvSpPr/>
          <p:nvPr/>
        </p:nvSpPr>
        <p:spPr>
          <a:xfrm>
            <a:off x="0" y="6772589"/>
            <a:ext cx="6096001" cy="105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9CA7F-254B-9797-8337-BEBCE20ED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13" t="20333" r="38362" b="8227"/>
          <a:stretch/>
        </p:blipFill>
        <p:spPr>
          <a:xfrm>
            <a:off x="124007" y="40463"/>
            <a:ext cx="5847986" cy="673212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492BC-E6DD-C125-D3F7-864D5B68F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3" t="14286" r="38661" b="6031"/>
          <a:stretch/>
        </p:blipFill>
        <p:spPr>
          <a:xfrm>
            <a:off x="6220008" y="40463"/>
            <a:ext cx="5761786" cy="673212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36BDF2-B8C0-0E9A-386A-D2BF37643F1A}"/>
              </a:ext>
            </a:extLst>
          </p:cNvPr>
          <p:cNvSpPr txBox="1"/>
          <p:nvPr/>
        </p:nvSpPr>
        <p:spPr>
          <a:xfrm>
            <a:off x="-1" y="40464"/>
            <a:ext cx="190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62467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C3AA7-A555-5C09-2224-64798773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76201"/>
            <a:ext cx="1171575" cy="101694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008054-8A7D-54F5-FE8C-A2DE9D26C7AF}"/>
              </a:ext>
            </a:extLst>
          </p:cNvPr>
          <p:cNvCxnSpPr/>
          <p:nvPr/>
        </p:nvCxnSpPr>
        <p:spPr>
          <a:xfrm>
            <a:off x="1647825" y="1104900"/>
            <a:ext cx="1026795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CBDFC76-A625-C1B9-DA19-811B861D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030222-9D03-4178-B733-1BB6063A54DE}" type="datetime1">
              <a:rPr lang="en-IN" smtClean="0"/>
              <a:pPr/>
              <a:t>13-01-2026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2C898DD-8AE1-77E2-B657-D2003D751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New Horizon College of Engineering</a:t>
            </a:r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8C7E17-B1D8-9AA6-5752-2ECFF0ED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940A5A-3FEF-4FC1-9F0A-D77A2A74FA35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0A562-5295-E67C-BF30-CBECBA8B6599}"/>
              </a:ext>
            </a:extLst>
          </p:cNvPr>
          <p:cNvSpPr txBox="1"/>
          <p:nvPr/>
        </p:nvSpPr>
        <p:spPr>
          <a:xfrm>
            <a:off x="1647825" y="381467"/>
            <a:ext cx="9714519" cy="50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New Horizon Council for Innovation Incubation and Entrepreneurship (NHCIIE)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1E0F9-3FB4-87E9-E548-8B15A762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1643492"/>
            <a:ext cx="10172700" cy="39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4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284F-DD1A-6BCB-407D-DE4C3576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F5A66-952E-27DA-FEA6-C3538BD18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76201"/>
            <a:ext cx="1171575" cy="101694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C66369-C9F7-8277-98AE-91EB4039D386}"/>
              </a:ext>
            </a:extLst>
          </p:cNvPr>
          <p:cNvCxnSpPr/>
          <p:nvPr/>
        </p:nvCxnSpPr>
        <p:spPr>
          <a:xfrm>
            <a:off x="1647825" y="1104900"/>
            <a:ext cx="1026795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D6AAA65-2A41-FABE-84F7-ECB62244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030222-9D03-4178-B733-1BB6063A54DE}" type="datetime1">
              <a:rPr lang="en-IN" smtClean="0"/>
              <a:pPr/>
              <a:t>13-01-2026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25E453C-E491-1794-2E9F-BA86FFCE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New Horizon College of Engineering</a:t>
            </a:r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F6E6E4D-5121-3CB8-6648-71CEDFF97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940A5A-3FEF-4FC1-9F0A-D77A2A74FA35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AF29F5-175A-61CB-6707-C8ED2194FD10}"/>
              </a:ext>
            </a:extLst>
          </p:cNvPr>
          <p:cNvSpPr txBox="1"/>
          <p:nvPr/>
        </p:nvSpPr>
        <p:spPr>
          <a:xfrm>
            <a:off x="1647825" y="381467"/>
            <a:ext cx="7534435" cy="50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Innovation, Incubation &amp; Entrepreneurship Cell Infrastructure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2821F-2181-CACE-CDC5-1817EEAA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39" y="1539495"/>
            <a:ext cx="4292821" cy="3949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244E0-6F06-72C7-E8BF-F7D1B4FD5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" y="1230979"/>
            <a:ext cx="7495278" cy="49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C3AA7-A555-5C09-2224-64798773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76201"/>
            <a:ext cx="1171575" cy="101694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008054-8A7D-54F5-FE8C-A2DE9D26C7AF}"/>
              </a:ext>
            </a:extLst>
          </p:cNvPr>
          <p:cNvCxnSpPr/>
          <p:nvPr/>
        </p:nvCxnSpPr>
        <p:spPr>
          <a:xfrm>
            <a:off x="1647825" y="1104900"/>
            <a:ext cx="1026795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CBDFC76-A625-C1B9-DA19-811B861D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030222-9D03-4178-B733-1BB6063A54DE}" type="datetime1">
              <a:rPr lang="en-IN" smtClean="0"/>
              <a:pPr/>
              <a:t>13-01-2026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2C898DD-8AE1-77E2-B657-D2003D751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New Horizon College of Engineering</a:t>
            </a:r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8C7E17-B1D8-9AA6-5752-2ECFF0ED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940A5A-3FEF-4FC1-9F0A-D77A2A74FA35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8B279-92B7-7B77-F0A1-D7E45FA481AB}"/>
              </a:ext>
            </a:extLst>
          </p:cNvPr>
          <p:cNvSpPr txBox="1"/>
          <p:nvPr/>
        </p:nvSpPr>
        <p:spPr>
          <a:xfrm>
            <a:off x="2209800" y="136525"/>
            <a:ext cx="8236866" cy="9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New Horizon Council for Innovation Incubation and Entrepreneurship (NHCIIE)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51C02B-B988-ADD5-3996-4093F30BD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06454"/>
              </p:ext>
            </p:extLst>
          </p:nvPr>
        </p:nvGraphicFramePr>
        <p:xfrm>
          <a:off x="1647824" y="1376582"/>
          <a:ext cx="10047351" cy="346925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67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432">
                <a:tc gridSpan="2"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Book Antiqua" panose="02040602050305030304" pitchFamily="18" charset="0"/>
                          <a:ea typeface="Times New Roman"/>
                          <a:cs typeface="Times New Roman" pitchFamily="18" charset="0"/>
                        </a:rPr>
                        <a:t>KEY-ACHIEVEMENTS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10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</a:rPr>
                        <a:t>Under MathWorks Startup Program 10 Licenses of MATLAB worth</a:t>
                      </a:r>
                      <a:endParaRPr lang="en-IN" sz="1400" b="0" i="0" u="none" strike="noStrike" dirty="0">
                        <a:solidFill>
                          <a:srgbClr val="00206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Rs. 10,00,000/-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2902885"/>
                  </a:ext>
                </a:extLst>
              </a:tr>
              <a:tr h="73510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Received Innovation Grant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for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KAPILA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 from the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Ministry of Education’s Innovation Cell </a:t>
                      </a:r>
                      <a:endParaRPr lang="en-IN" sz="1400" b="0" i="0" u="none" strike="noStrike" dirty="0">
                        <a:solidFill>
                          <a:srgbClr val="00206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Rs.5,44,000/-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4721999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kumimoji="0" lang="en-I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Received Grant for Upskilling from IIT, Ropar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kumimoji="0" lang="en-I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Rs. 2,00,000/-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13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kumimoji="0" lang="en-I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Received Grants from AICTE under Student Innovation Council for IDE Bootcamp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kumimoji="0" lang="en-I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Calibri"/>
                          <a:cs typeface="Times New Roman" pitchFamily="18" charset="0"/>
                        </a:rPr>
                        <a:t>Rs.18,50,000/-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51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C3AA7-A555-5C09-2224-64798773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76201"/>
            <a:ext cx="1171575" cy="101694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008054-8A7D-54F5-FE8C-A2DE9D26C7AF}"/>
              </a:ext>
            </a:extLst>
          </p:cNvPr>
          <p:cNvCxnSpPr/>
          <p:nvPr/>
        </p:nvCxnSpPr>
        <p:spPr>
          <a:xfrm>
            <a:off x="1647825" y="1104900"/>
            <a:ext cx="1026795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CBDFC76-A625-C1B9-DA19-811B861D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030222-9D03-4178-B733-1BB6063A54DE}" type="datetime1">
              <a:rPr lang="en-IN" smtClean="0"/>
              <a:pPr/>
              <a:t>13-01-2026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2C898DD-8AE1-77E2-B657-D2003D751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New Horizon College of Engineering</a:t>
            </a:r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8C7E17-B1D8-9AA6-5752-2ECFF0ED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940A5A-3FEF-4FC1-9F0A-D77A2A74FA35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8B279-92B7-7B77-F0A1-D7E45FA481AB}"/>
              </a:ext>
            </a:extLst>
          </p:cNvPr>
          <p:cNvSpPr txBox="1"/>
          <p:nvPr/>
        </p:nvSpPr>
        <p:spPr>
          <a:xfrm>
            <a:off x="2936567" y="324745"/>
            <a:ext cx="8093991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000" b="1" dirty="0">
                <a:solidFill>
                  <a:srgbClr val="002060"/>
                </a:solidFill>
                <a:latin typeface="Book Antiqua" panose="02040602050305030304" pitchFamily="18" charset="0"/>
                <a:ea typeface="Times New Roman"/>
              </a:rPr>
              <a:t>Incubated Startups incorporated with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000" b="1" dirty="0">
                <a:solidFill>
                  <a:srgbClr val="002060"/>
                </a:solidFill>
                <a:latin typeface="Book Antiqua" panose="02040602050305030304" pitchFamily="18" charset="0"/>
                <a:ea typeface="Times New Roman"/>
              </a:rPr>
              <a:t>Ministry of Corporate Affairs (MCA), Government Of India</a:t>
            </a:r>
          </a:p>
          <a:p>
            <a:pPr algn="ctr">
              <a:lnSpc>
                <a:spcPct val="150000"/>
              </a:lnSpc>
            </a:pPr>
            <a:endParaRPr lang="en-US" sz="20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DBD775-7AE8-8E3A-16A3-BC4FC521D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44170"/>
              </p:ext>
            </p:extLst>
          </p:nvPr>
        </p:nvGraphicFramePr>
        <p:xfrm>
          <a:off x="974388" y="1205866"/>
          <a:ext cx="11077575" cy="5118499"/>
        </p:xfrm>
        <a:graphic>
          <a:graphicData uri="http://schemas.openxmlformats.org/drawingml/2006/table">
            <a:tbl>
              <a:tblPr/>
              <a:tblGrid>
                <a:gridCol w="836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1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2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02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S. No.</a:t>
                      </a:r>
                      <a:endParaRPr lang="en-US" sz="1600" dirty="0">
                        <a:solidFill>
                          <a:schemeClr val="bg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 err="1">
                          <a:solidFill>
                            <a:schemeClr val="bg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Startup</a:t>
                      </a: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/Company Title</a:t>
                      </a:r>
                      <a:endParaRPr lang="en-US" sz="1600" dirty="0">
                        <a:solidFill>
                          <a:schemeClr val="bg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Year</a:t>
                      </a:r>
                      <a:endParaRPr lang="en-US" sz="1600" dirty="0">
                        <a:solidFill>
                          <a:schemeClr val="bg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Name of Student(s)</a:t>
                      </a:r>
                      <a:endParaRPr lang="en-US" sz="1600" dirty="0">
                        <a:solidFill>
                          <a:schemeClr val="bg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1</a:t>
                      </a:r>
                      <a:endParaRPr lang="en-US" sz="20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WHISPULSE MESSENGER PRIVATE LIMITED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[CIN: U62099KA2023PTC179182]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2023</a:t>
                      </a: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JITHIN J NAIR, JAYANTH JEFFREY, JEFFREY JOHN</a:t>
                      </a:r>
                      <a:endParaRPr 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(II Year, IV </a:t>
                      </a:r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Sem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, MBA, NHCE)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5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2</a:t>
                      </a:r>
                      <a:endParaRPr lang="en-US" sz="20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SOFTKITCHEN INTERIO PRIVATE LIMITED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[CIN: U74102KA2023PTC178387]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2023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ook Antiqua" panose="02040602050305030304" pitchFamily="18" charset="0"/>
                        <a:ea typeface="Times New Roman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SHREENIDHI KULKARNI</a:t>
                      </a:r>
                      <a:endParaRPr 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(I Year, II Sem, MBA, NHCE)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Mrs. JAYA KULKARNI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(Mother of Mr. </a:t>
                      </a:r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Shreenidhi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 </a:t>
                      </a:r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Kulkarni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3</a:t>
                      </a:r>
                      <a:endParaRPr lang="en-US" sz="200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BLISSFULBRIDGES WELLNESS (OPC) PRIVATE LIMITED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[CIN: U62099KA2023OPC178527]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2023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ook Antiqua" panose="02040602050305030304" pitchFamily="18" charset="0"/>
                        <a:ea typeface="Times New Roman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SAMMED SURENDRA UGARE</a:t>
                      </a:r>
                      <a:endParaRPr 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(I Year, II </a:t>
                      </a:r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Sem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, MBA, NHCE)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4</a:t>
                      </a:r>
                      <a:endParaRPr lang="en-US" sz="200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EQUIYKNOX PRIVATE LIMITED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[CIN: U62099KA2023PTC178504]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2023</a:t>
                      </a: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NANDISH MC, AKANKSH M, AKSHAY ACHARYA</a:t>
                      </a:r>
                      <a:endParaRPr 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(I Year, II </a:t>
                      </a:r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Sem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, MBA, NHCE)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2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5</a:t>
                      </a:r>
                      <a:endParaRPr lang="en-US" sz="200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RAMACHANDRA NAIDU JYOTHI PVT. LTD. (TURISST)</a:t>
                      </a:r>
                      <a:endParaRPr 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[CIN U52291AP2024PTC113606]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2024</a:t>
                      </a: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DOSAPATI AKSHAY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(BE-ISE, III Year, VI Sem, NHCE)</a:t>
                      </a: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6</a:t>
                      </a:r>
                      <a:endParaRPr lang="en-US" sz="20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LEADONYX APEX LLP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[LLPIN: ACH-5352]</a:t>
                      </a:r>
                      <a:endParaRPr lang="en-US" sz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2024</a:t>
                      </a: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RAJ GOYAL, SOHAM SAMEER PATWARDHAN, REESHAV SINHA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(BE-ISE, III Year, VI Sem, NHCE)</a:t>
                      </a: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6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</a:rPr>
                        <a:t>7</a:t>
                      </a:r>
                      <a:endParaRPr lang="en-US" sz="20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Times New Roman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cs typeface="+mn-cs"/>
                        </a:rPr>
                        <a:t>ELYSIAN MOTORSPORTS PVT. LTD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[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cs typeface="+mn-cs"/>
                        </a:rPr>
                        <a:t> DIPP187910</a:t>
                      </a: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]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cs typeface="+mn-cs"/>
                        </a:rPr>
                        <a:t>2024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ADRIAN DIAS </a:t>
                      </a:r>
                    </a:p>
                    <a:p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ALUMNI)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045135"/>
                  </a:ext>
                </a:extLst>
              </a:tr>
              <a:tr h="5726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8</a:t>
                      </a: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GREYORM LLP 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[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BLRG35068F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]</a:t>
                      </a:r>
                      <a:endParaRPr lang="en-IN" sz="1200" b="1" kern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cs typeface="+mn-cs"/>
                        </a:rPr>
                        <a:t>2025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GIRIRAJ TEJAS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(BE-AIML, NHCE)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835637"/>
                  </a:ext>
                </a:extLst>
              </a:tr>
              <a:tr h="5726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9</a:t>
                      </a: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STREET2SITE LLP </a:t>
                      </a:r>
                    </a:p>
                    <a:p>
                      <a:r>
                        <a:rPr lang="en-US" sz="12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[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BLRS16847M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Times New Roman"/>
                          <a:cs typeface="+mn-cs"/>
                        </a:rPr>
                        <a:t>]</a:t>
                      </a:r>
                      <a:endParaRPr lang="en-IN" sz="12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cs typeface="+mn-cs"/>
                        </a:rPr>
                        <a:t>2025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BALARAJU SAUNTH BIBIN 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(PG-MCA,NHCE)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42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61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AD7798-24E1-4559-95D4-B26344E9EA3C}"/>
              </a:ext>
            </a:extLst>
          </p:cNvPr>
          <p:cNvSpPr/>
          <p:nvPr/>
        </p:nvSpPr>
        <p:spPr>
          <a:xfrm>
            <a:off x="0" y="6368142"/>
            <a:ext cx="12192000" cy="489858"/>
          </a:xfrm>
          <a:prstGeom prst="rect">
            <a:avLst/>
          </a:prstGeom>
          <a:solidFill>
            <a:srgbClr val="00206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00008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463DB-1C97-C3A1-AFB0-993EF1715F18}"/>
              </a:ext>
            </a:extLst>
          </p:cNvPr>
          <p:cNvSpPr txBox="1"/>
          <p:nvPr/>
        </p:nvSpPr>
        <p:spPr>
          <a:xfrm>
            <a:off x="0" y="1133012"/>
            <a:ext cx="1219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300" b="1" dirty="0"/>
              <a:t>AUTONOMOUS COLLEGE, Permanently Affiliated to VTU, Approved by AICTE &amp; UGC</a:t>
            </a:r>
          </a:p>
          <a:p>
            <a:pPr algn="ctr"/>
            <a:r>
              <a:rPr lang="en-IN" sz="1300" b="1" dirty="0"/>
              <a:t>Accredited by NBA and NAAC with ‘A’ Grade </a:t>
            </a:r>
          </a:p>
          <a:p>
            <a:pPr algn="ctr"/>
            <a:r>
              <a:rPr lang="en-IN" sz="1300" b="1" dirty="0"/>
              <a:t>---------------------------------------------------------------------------------------------------------------------------------------------------------------------------------------------------------------------------------------</a:t>
            </a:r>
          </a:p>
          <a:p>
            <a:pPr algn="ctr"/>
            <a:r>
              <a:rPr lang="en-IN" sz="1300" b="1" dirty="0"/>
              <a:t>New Horizon Knowledge Park, Bellandur Main Road, Near Marathahalli, Bangalore – 560103, Karnataka, India</a:t>
            </a:r>
          </a:p>
        </p:txBody>
      </p:sp>
      <p:pic>
        <p:nvPicPr>
          <p:cNvPr id="1026" name="Picture 2" descr="Business Handshake Arrow | Great PowerPoint ClipArt for Presentations -  PresenterMedia.com">
            <a:extLst>
              <a:ext uri="{FF2B5EF4-FFF2-40B4-BE49-F238E27FC236}">
                <a16:creationId xmlns:a16="http://schemas.microsoft.com/office/drawing/2014/main" id="{EE7881C5-2923-A82D-4424-8B6B5E32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502" y="2301522"/>
            <a:ext cx="4060374" cy="380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1D623-1ACF-BBFB-14F0-A250797B3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12" y="166460"/>
            <a:ext cx="5948422" cy="965653"/>
          </a:xfrm>
          <a:prstGeom prst="rect">
            <a:avLst/>
          </a:prstGeom>
        </p:spPr>
      </p:pic>
      <p:pic>
        <p:nvPicPr>
          <p:cNvPr id="1032" name="Picture 8" descr="NHCE Bangalore - Web Developer - New Horizon College of Engineering |  LinkedIn">
            <a:extLst>
              <a:ext uri="{FF2B5EF4-FFF2-40B4-BE49-F238E27FC236}">
                <a16:creationId xmlns:a16="http://schemas.microsoft.com/office/drawing/2014/main" id="{2CC2A3D4-AC5A-794E-2935-B65B3A40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1" y="2859133"/>
            <a:ext cx="2691381" cy="26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A791F-1E10-FC1E-5352-21C78203F0AE}"/>
              </a:ext>
            </a:extLst>
          </p:cNvPr>
          <p:cNvSpPr txBox="1"/>
          <p:nvPr/>
        </p:nvSpPr>
        <p:spPr>
          <a:xfrm>
            <a:off x="2775858" y="6368142"/>
            <a:ext cx="6625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Memorandum of Understanding Signing Ceremony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008F-7D06-0C5D-468F-11AEF5BE3F8B}"/>
              </a:ext>
            </a:extLst>
          </p:cNvPr>
          <p:cNvSpPr txBox="1"/>
          <p:nvPr/>
        </p:nvSpPr>
        <p:spPr>
          <a:xfrm>
            <a:off x="971441" y="5779115"/>
            <a:ext cx="33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CIN: U88900KA2023NPL178028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8CECC-075C-7BB7-49D6-810159249C65}"/>
              </a:ext>
            </a:extLst>
          </p:cNvPr>
          <p:cNvSpPr txBox="1"/>
          <p:nvPr/>
        </p:nvSpPr>
        <p:spPr>
          <a:xfrm>
            <a:off x="9731829" y="6368143"/>
            <a:ext cx="240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I        28.12.2023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F3AE40-14A5-FF72-728A-2C99E7ACE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69" y="2820921"/>
            <a:ext cx="2774950" cy="2800350"/>
          </a:xfrm>
          <a:prstGeom prst="rect">
            <a:avLst/>
          </a:prstGeom>
        </p:spPr>
      </p:pic>
      <p:pic>
        <p:nvPicPr>
          <p:cNvPr id="3" name="Picture 2" descr="Sir M Visvesvaraya Institute Of Technology">
            <a:extLst>
              <a:ext uri="{FF2B5EF4-FFF2-40B4-BE49-F238E27FC236}">
                <a16:creationId xmlns:a16="http://schemas.microsoft.com/office/drawing/2014/main" id="{016E5DFA-00F9-4D12-8739-0FE87C2E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68" y="2820921"/>
            <a:ext cx="2886023" cy="290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2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aac8824-81ac-46c9-aa4e-50ffd21bc2d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873EEEF493FB4C868405F629D0A174" ma:contentTypeVersion="11" ma:contentTypeDescription="Create a new document." ma:contentTypeScope="" ma:versionID="990ce1c9e89826aed66ed88b7e484c04">
  <xsd:schema xmlns:xsd="http://www.w3.org/2001/XMLSchema" xmlns:xs="http://www.w3.org/2001/XMLSchema" xmlns:p="http://schemas.microsoft.com/office/2006/metadata/properties" xmlns:ns3="4aac8824-81ac-46c9-aa4e-50ffd21bc2d7" targetNamespace="http://schemas.microsoft.com/office/2006/metadata/properties" ma:root="true" ma:fieldsID="7c87217efc44dad78862d27295ac66b2" ns3:_="">
    <xsd:import namespace="4aac8824-81ac-46c9-aa4e-50ffd21bc2d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ac8824-81ac-46c9-aa4e-50ffd21bc2d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7B56FD-2FDD-423B-B346-FA7604733A7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4aac8824-81ac-46c9-aa4e-50ffd21bc2d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D2733C8-DA56-409C-88B2-D03212F198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40503C-9FC3-4B74-9DB3-0E7D49FFCF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ac8824-81ac-46c9-aa4e-50ffd21bc2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1271</Words>
  <Application>Microsoft Office PowerPoint</Application>
  <PresentationFormat>Widescreen</PresentationFormat>
  <Paragraphs>180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Book Antiqua</vt:lpstr>
      <vt:lpstr>Calibri</vt:lpstr>
      <vt:lpstr>Calibri Light</vt:lpstr>
      <vt:lpstr>Open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Karuppaiah Ayyanar</dc:creator>
  <cp:lastModifiedBy>deepikamn@newhorizonindia.edu</cp:lastModifiedBy>
  <cp:revision>36</cp:revision>
  <dcterms:created xsi:type="dcterms:W3CDTF">2024-09-04T06:22:20Z</dcterms:created>
  <dcterms:modified xsi:type="dcterms:W3CDTF">2026-01-13T08:02:33Z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0x010100AF873EEEF493FB4C868405F629D0A174</vt:lpwstr>
  </property>
</Properties>
</file>